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7" r:id="rId4"/>
    <p:sldId id="262" r:id="rId5"/>
    <p:sldId id="259" r:id="rId6"/>
    <p:sldId id="260" r:id="rId7"/>
    <p:sldId id="258" r:id="rId8"/>
    <p:sldId id="261" r:id="rId9"/>
    <p:sldId id="268" r:id="rId10"/>
    <p:sldId id="270" r:id="rId11"/>
    <p:sldId id="271" r:id="rId12"/>
    <p:sldId id="269" r:id="rId13"/>
    <p:sldId id="265" r:id="rId14"/>
    <p:sldId id="263" r:id="rId15"/>
    <p:sldId id="264" r:id="rId16"/>
    <p:sldId id="266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200" d="100"/>
          <a:sy n="200" d="100"/>
        </p:scale>
        <p:origin x="-1872" y="-2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en, Harm" userId="d17381e6-1b55-4d4f-90ea-cd6d98f1a312" providerId="ADAL" clId="{8935B542-0BF7-40E7-B94A-0C6AB988825E}"/>
    <pc:docChg chg="modSld">
      <pc:chgData name="Selten, Harm" userId="d17381e6-1b55-4d4f-90ea-cd6d98f1a312" providerId="ADAL" clId="{8935B542-0BF7-40E7-B94A-0C6AB988825E}" dt="2022-03-11T08:51:49.441" v="0" actId="1076"/>
      <pc:docMkLst>
        <pc:docMk/>
      </pc:docMkLst>
      <pc:sldChg chg="modSp mod">
        <pc:chgData name="Selten, Harm" userId="d17381e6-1b55-4d4f-90ea-cd6d98f1a312" providerId="ADAL" clId="{8935B542-0BF7-40E7-B94A-0C6AB988825E}" dt="2022-03-11T08:51:49.441" v="0" actId="1076"/>
        <pc:sldMkLst>
          <pc:docMk/>
          <pc:sldMk cId="3304181597" sldId="264"/>
        </pc:sldMkLst>
        <pc:picChg chg="mod">
          <ac:chgData name="Selten, Harm" userId="d17381e6-1b55-4d4f-90ea-cd6d98f1a312" providerId="ADAL" clId="{8935B542-0BF7-40E7-B94A-0C6AB988825E}" dt="2022-03-11T08:51:49.441" v="0" actId="1076"/>
          <ac:picMkLst>
            <pc:docMk/>
            <pc:sldMk cId="3304181597" sldId="264"/>
            <ac:picMk id="4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NL" dirty="0"/>
              <a:t>Muzieksoorten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cat>
            <c:strRef>
              <c:f>Blad1!$A$2:$A$5</c:f>
              <c:strCache>
                <c:ptCount val="4"/>
                <c:pt idx="0">
                  <c:v>Dance</c:v>
                </c:pt>
                <c:pt idx="1">
                  <c:v>Hiphop</c:v>
                </c:pt>
                <c:pt idx="2">
                  <c:v>R&amp;B</c:v>
                </c:pt>
                <c:pt idx="3">
                  <c:v>Klassiek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22</c:v>
                </c:pt>
                <c:pt idx="1">
                  <c:v>16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C5-4676-8B84-6CF2AFDE7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23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78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758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005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92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429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8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35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5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85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79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84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37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292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94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35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4DE2-208C-435D-8C88-82D1C4E87E3E}" type="datetimeFigureOut">
              <a:rPr lang="nl-NL" smtClean="0"/>
              <a:t>10-3-2022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D69A9A2-CFA2-4CD1-B169-529BB2AD91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08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CAcQjRxqFQoTCLXe7vSDzsgCFQZeFAodfucJqQ&amp;url=http://www.olieprijs.eu/geschiedenis.html&amp;bvm=bv.105454873,d.d2s&amp;psig=AFQjCNGNLeNqbuLYWEDV41bm8JfxNu6gZg&amp;ust=144532676108022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5D3EA-FE5B-46E1-98FC-097A187747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A7A2CB-1678-412B-ACD2-E0D807827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88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Gerichte Graaf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792" y="2492896"/>
            <a:ext cx="4040212" cy="256157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505364" y="5599545"/>
            <a:ext cx="77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Een graaf waar eenrichtingswegen voorkomen noem je een </a:t>
            </a:r>
            <a:r>
              <a:rPr lang="nl-NL" b="1" u="sng" dirty="0"/>
              <a:t>Gerichte Graaf, </a:t>
            </a:r>
            <a:r>
              <a:rPr lang="nl-NL" dirty="0"/>
              <a:t>dit herken je aan de pijlen in de graaf </a:t>
            </a:r>
            <a:endParaRPr lang="nl-NL" b="1" u="sng" dirty="0"/>
          </a:p>
        </p:txBody>
      </p:sp>
    </p:spTree>
    <p:extLst>
      <p:ext uri="{BB962C8B-B14F-4D97-AF65-F5344CB8AC3E}">
        <p14:creationId xmlns:p14="http://schemas.microsoft.com/office/powerpoint/2010/main" val="2907137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1" y="620688"/>
            <a:ext cx="8913813" cy="914400"/>
          </a:xfrm>
        </p:spPr>
        <p:txBody>
          <a:bodyPr/>
          <a:lstStyle/>
          <a:p>
            <a:r>
              <a:rPr lang="nl-NL" dirty="0"/>
              <a:t>Gerichte graaf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689" y="1700808"/>
            <a:ext cx="4926705" cy="323974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459182" y="5334000"/>
            <a:ext cx="6567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Je kunt bijvoorbeeld wel van A naar B maar niet terug,</a:t>
            </a:r>
          </a:p>
          <a:p>
            <a:r>
              <a:rPr lang="nl-NL" dirty="0"/>
              <a:t>Idem voor B naar D</a:t>
            </a:r>
          </a:p>
          <a:p>
            <a:r>
              <a:rPr lang="nl-NL" dirty="0"/>
              <a:t>Je kunt zowel van B naar C als terug, er staat geen pijltje </a:t>
            </a:r>
          </a:p>
        </p:txBody>
      </p:sp>
    </p:spTree>
    <p:extLst>
      <p:ext uri="{BB962C8B-B14F-4D97-AF65-F5344CB8AC3E}">
        <p14:creationId xmlns:p14="http://schemas.microsoft.com/office/powerpoint/2010/main" val="42941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Afstandstabel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7565" r="-776"/>
          <a:stretch/>
        </p:blipFill>
        <p:spPr>
          <a:xfrm>
            <a:off x="1548935" y="2492896"/>
            <a:ext cx="4352636" cy="3505200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5519938" y="2924944"/>
          <a:ext cx="4871862" cy="3096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r>
                        <a:rPr lang="nl-NL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r>
                        <a:rPr lang="nl-NL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r>
                        <a:rPr lang="nl-NL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r>
                        <a:rPr lang="nl-NL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r>
                        <a:rPr lang="nl-NL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122" name="Picture 2" descr="Nieuwe pagina 1">
            <a:extLst>
              <a:ext uri="{FF2B5EF4-FFF2-40B4-BE49-F238E27FC236}">
                <a16:creationId xmlns:a16="http://schemas.microsoft.com/office/drawing/2014/main" id="{26AD5EB5-C93F-4775-ACB1-744008649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697" y="333265"/>
            <a:ext cx="2361197" cy="215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28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bereken je het gemiddelde?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2420888"/>
            <a:ext cx="5018862" cy="376808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063552" y="16288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/>
              <a:t>Totale waarde: totale aantal= </a:t>
            </a:r>
          </a:p>
          <a:p>
            <a:pPr marL="285750" indent="-285750">
              <a:buFont typeface="Arial"/>
              <a:buChar char="•"/>
            </a:pP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354730" y="2788076"/>
            <a:ext cx="22291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En dat is: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81: 24= 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3.375 </a:t>
            </a:r>
          </a:p>
          <a:p>
            <a:pPr marL="285750" indent="-285750">
              <a:buFont typeface="Arial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14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706090"/>
          </a:xfrm>
        </p:spPr>
        <p:txBody>
          <a:bodyPr>
            <a:normAutofit/>
          </a:bodyPr>
          <a:lstStyle/>
          <a:p>
            <a:r>
              <a:rPr lang="nl-NL" sz="2400" dirty="0"/>
              <a:t>Modale klasse?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849" y="2780928"/>
            <a:ext cx="3486753" cy="3523456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207568" y="1196753"/>
            <a:ext cx="5849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/>
              <a:t>Diegene met de grootste frequentie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Zijn er 2 aan elkaar gelijk dan is er geen modale klasse</a:t>
            </a:r>
          </a:p>
          <a:p>
            <a:endParaRPr lang="nl-NL" dirty="0"/>
          </a:p>
          <a:p>
            <a:r>
              <a:rPr lang="nl-NL" dirty="0"/>
              <a:t>Klasse 0-3 wil zeggen alles tot 3 cm, dus 3 hier hoort niet bij!</a:t>
            </a:r>
          </a:p>
        </p:txBody>
      </p:sp>
    </p:spTree>
    <p:extLst>
      <p:ext uri="{BB962C8B-B14F-4D97-AF65-F5344CB8AC3E}">
        <p14:creationId xmlns:p14="http://schemas.microsoft.com/office/powerpoint/2010/main" val="303975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Spreidingsbreedte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verschil tussen de hoogste en laagst gegeven waarde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596" y="2511946"/>
            <a:ext cx="4795522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8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Wat is de mediaan en hoe bepaal je die?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2636912"/>
            <a:ext cx="7740352" cy="1835714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070877" y="1814159"/>
            <a:ext cx="427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mediaan is het middelste getal, behalve: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207569" y="494116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Als het aantal getallen even is, dan is de mediaan het gemiddelde van de middelste 2 getallen</a:t>
            </a:r>
          </a:p>
        </p:txBody>
      </p:sp>
    </p:spTree>
    <p:extLst>
      <p:ext uri="{BB962C8B-B14F-4D97-AF65-F5344CB8AC3E}">
        <p14:creationId xmlns:p14="http://schemas.microsoft.com/office/powerpoint/2010/main" val="23918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7D5AC-67BB-4CEB-8A2D-BA447BCB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boxplot</a:t>
            </a:r>
            <a:endParaRPr lang="nl-NL" dirty="0"/>
          </a:p>
        </p:txBody>
      </p:sp>
      <p:pic>
        <p:nvPicPr>
          <p:cNvPr id="6146" name="Picture 2" descr="Boxplot - Theorie wiskunde">
            <a:extLst>
              <a:ext uri="{FF2B5EF4-FFF2-40B4-BE49-F238E27FC236}">
                <a16:creationId xmlns:a16="http://schemas.microsoft.com/office/drawing/2014/main" id="{1DB9DBE5-4DF6-48DB-A46B-1DD9B11F40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88"/>
          <a:stretch/>
        </p:blipFill>
        <p:spPr bwMode="auto">
          <a:xfrm>
            <a:off x="552450" y="4171950"/>
            <a:ext cx="5831417" cy="1757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Wiskunde - Boxplot - YouTube">
            <a:extLst>
              <a:ext uri="{FF2B5EF4-FFF2-40B4-BE49-F238E27FC236}">
                <a16:creationId xmlns:a16="http://schemas.microsoft.com/office/drawing/2014/main" id="{79DDF5BE-28B9-4729-91BB-A0A5667DB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35445"/>
            <a:ext cx="6049964" cy="340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tatistiek - boxplot tekenen (stappenplan) - YouTube">
            <a:extLst>
              <a:ext uri="{FF2B5EF4-FFF2-40B4-BE49-F238E27FC236}">
                <a16:creationId xmlns:a16="http://schemas.microsoft.com/office/drawing/2014/main" id="{D7EBCCD8-E21D-4B35-8207-574579EE07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38"/>
          <a:stretch/>
        </p:blipFill>
        <p:spPr bwMode="auto">
          <a:xfrm>
            <a:off x="7048767" y="1343026"/>
            <a:ext cx="4905375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304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E3CB1-3EAC-42EB-9D4B-2762139A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Boxplot</a:t>
            </a:r>
            <a:endParaRPr lang="nl-NL" dirty="0"/>
          </a:p>
        </p:txBody>
      </p:sp>
      <p:pic>
        <p:nvPicPr>
          <p:cNvPr id="7170" name="Picture 2" descr="Nieuwe pagina 1">
            <a:extLst>
              <a:ext uri="{FF2B5EF4-FFF2-40B4-BE49-F238E27FC236}">
                <a16:creationId xmlns:a16="http://schemas.microsoft.com/office/drawing/2014/main" id="{D3C395F0-DE51-4635-A6FD-C70B46B23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443163"/>
            <a:ext cx="45720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37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5D1F2FD8-11FD-4495-9EFA-1D11D791D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F07E62E0-C435-4556-B265-2AC622C08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A31AA73F-4D24-48A1-B14B-50392BB2C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B1A912C9-FD8E-4C0D-A7B5-5240BF154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0C687240-9008-4C95-9A83-BAE72BF3D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7E87EBB2-C786-4064-9E78-21C52E76F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6AEC0C10-BB8D-4A8E-8160-9B514B5F7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3E2AE5E5-81C4-4817-85A9-6700C135C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0E29C0C2-2A04-4AC1-9181-B811A06BE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13DA17A5-17E1-4B7D-9ABD-C7ED44F15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0">
              <a:extLst>
                <a:ext uri="{FF2B5EF4-FFF2-40B4-BE49-F238E27FC236}">
                  <a16:creationId xmlns:a16="http://schemas.microsoft.com/office/drawing/2014/main" id="{7C6F6843-161E-4C29-A663-8DBA4D483D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A516671D-8E1D-4713-BE9D-81B0C35FE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22">
              <a:extLst>
                <a:ext uri="{FF2B5EF4-FFF2-40B4-BE49-F238E27FC236}">
                  <a16:creationId xmlns:a16="http://schemas.microsoft.com/office/drawing/2014/main" id="{4E04D4C8-7532-4BBD-9AF8-3249324AF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B87488CD-16CF-4BC7-BD9F-4F4EB13B0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40224168-C932-4F63-8CEA-2465E192B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F2291983-5E57-490B-B713-0A78B584F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815C3A19-E287-48A6-9ECB-D0409D37F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0196FC81-2B97-4747-859B-2475FFD126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43A76FF0-4A33-44A0-AE53-92146AA81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B94FC67F-70D7-496B-BFA2-B2AACF2ED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3">
              <a:extLst>
                <a:ext uri="{FF2B5EF4-FFF2-40B4-BE49-F238E27FC236}">
                  <a16:creationId xmlns:a16="http://schemas.microsoft.com/office/drawing/2014/main" id="{761C78BD-A48E-4171-AC10-D066FDF46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8DD13455-5B55-48B7-AA52-981C48B3F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8AFF35F4-12AC-44F3-AC19-88F2E3F9B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410D4BFE-B9DB-440B-BF78-21B4F317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8F0E6EB0-F23E-4342-9FBD-3178F4B81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3A4E0803-C8CF-4E6B-95EF-BBEBF237E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6D9986E-2FC4-4377-B163-42766AD82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" name="Freeform 6">
            <a:extLst>
              <a:ext uri="{FF2B5EF4-FFF2-40B4-BE49-F238E27FC236}">
                <a16:creationId xmlns:a16="http://schemas.microsoft.com/office/drawing/2014/main" id="{5DAD59F4-58F1-4349-B03E-23A62291C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13E72759-7A0A-4E0E-A2F9-3EF86C83A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020A939-DBBB-4BC9-8087-D274915B9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D389D1-ADF3-4F5C-B6BE-956FC151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Beelddiagram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8CE302C-A316-49C7-A584-5D33FAD93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5" y="965044"/>
            <a:ext cx="5821258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elddiagram - Mr. Chadd Academy">
            <a:extLst>
              <a:ext uri="{FF2B5EF4-FFF2-40B4-BE49-F238E27FC236}">
                <a16:creationId xmlns:a16="http://schemas.microsoft.com/office/drawing/2014/main" id="{1A0902F2-C9E2-4F75-8B87-441823710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37569" y="1127262"/>
            <a:ext cx="3542265" cy="221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Freeform 5">
            <a:extLst>
              <a:ext uri="{FF2B5EF4-FFF2-40B4-BE49-F238E27FC236}">
                <a16:creationId xmlns:a16="http://schemas.microsoft.com/office/drawing/2014/main" id="{8D7E03C2-CF97-4DF3-8309-A30AA8FC3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F8A09A4-1145-4BBE-A3F4-84B4B3CE3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4" y="3657423"/>
            <a:ext cx="2814046" cy="2532013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Beelddiagram - Theorie wiskunde">
            <a:extLst>
              <a:ext uri="{FF2B5EF4-FFF2-40B4-BE49-F238E27FC236}">
                <a16:creationId xmlns:a16="http://schemas.microsoft.com/office/drawing/2014/main" id="{1F49FFC5-D5B0-4C8A-B7F0-488718AE7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7868" y="3954375"/>
            <a:ext cx="2470475" cy="194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angle 116">
            <a:extLst>
              <a:ext uri="{FF2B5EF4-FFF2-40B4-BE49-F238E27FC236}">
                <a16:creationId xmlns:a16="http://schemas.microsoft.com/office/drawing/2014/main" id="{445099CD-2BE9-478D-89F1-D3250B809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95203" y="3657423"/>
            <a:ext cx="2814049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Uitwerkingen VMBO 2 H9.2: Beelddiagram - Wiskunde.net">
            <a:extLst>
              <a:ext uri="{FF2B5EF4-FFF2-40B4-BE49-F238E27FC236}">
                <a16:creationId xmlns:a16="http://schemas.microsoft.com/office/drawing/2014/main" id="{13226DFF-A530-4F16-B1CC-D62088216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8929" y="3957574"/>
            <a:ext cx="2490606" cy="194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2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oup 136">
            <a:extLst>
              <a:ext uri="{FF2B5EF4-FFF2-40B4-BE49-F238E27FC236}">
                <a16:creationId xmlns:a16="http://schemas.microsoft.com/office/drawing/2014/main" id="{EB9B5B69-A297-4D2F-8B89-529DA8A27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3E39D215-BF38-4094-82D7-61DED1145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7412700A-91C4-4126-8F17-3B9449DBB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DF985802-25A8-4B99-89F0-2A42EC325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F54C35AF-DB92-4205-A779-2A385B714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9F845211-1F53-4E0A-891E-B78A206F0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9149C7DD-9998-4805-BFC8-CEF5F5DF3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47C8036D-3ECA-43DA-BAF5-3C65CF41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29C15912-CDE8-4DF3-9324-273FB4C86D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37C68D51-B7DA-4572-AB7E-708540B3C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1AF802CB-4E9E-4895-9363-C119914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615760E5-5F27-4735-B01C-78E05F3FB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DB9C6516-B2DB-432F-BD3A-A1792BD46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055" name="Group 150">
            <a:extLst>
              <a:ext uri="{FF2B5EF4-FFF2-40B4-BE49-F238E27FC236}">
                <a16:creationId xmlns:a16="http://schemas.microsoft.com/office/drawing/2014/main" id="{BC9C8D0D-644B-4B97-B83C-CC8E64361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152" name="Freeform 27">
              <a:extLst>
                <a:ext uri="{FF2B5EF4-FFF2-40B4-BE49-F238E27FC236}">
                  <a16:creationId xmlns:a16="http://schemas.microsoft.com/office/drawing/2014/main" id="{F8BE1EA6-80CF-446B-A4FE-3F935A51C0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3" name="Freeform 28">
              <a:extLst>
                <a:ext uri="{FF2B5EF4-FFF2-40B4-BE49-F238E27FC236}">
                  <a16:creationId xmlns:a16="http://schemas.microsoft.com/office/drawing/2014/main" id="{10E39808-F4F7-43DE-AB53-82B7B55EA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4" name="Freeform 29">
              <a:extLst>
                <a:ext uri="{FF2B5EF4-FFF2-40B4-BE49-F238E27FC236}">
                  <a16:creationId xmlns:a16="http://schemas.microsoft.com/office/drawing/2014/main" id="{6ED5109A-600A-4C23-9BB3-C4C19C2D9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5" name="Freeform 30">
              <a:extLst>
                <a:ext uri="{FF2B5EF4-FFF2-40B4-BE49-F238E27FC236}">
                  <a16:creationId xmlns:a16="http://schemas.microsoft.com/office/drawing/2014/main" id="{D76FF73F-8CA3-42B0-A680-353805CD2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6" name="Freeform 31">
              <a:extLst>
                <a:ext uri="{FF2B5EF4-FFF2-40B4-BE49-F238E27FC236}">
                  <a16:creationId xmlns:a16="http://schemas.microsoft.com/office/drawing/2014/main" id="{B26A6949-3BEB-422A-854C-D4E26E4CF1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7" name="Freeform 32">
              <a:extLst>
                <a:ext uri="{FF2B5EF4-FFF2-40B4-BE49-F238E27FC236}">
                  <a16:creationId xmlns:a16="http://schemas.microsoft.com/office/drawing/2014/main" id="{FE07AD25-30AF-40CD-B901-DF1EDBD68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8" name="Freeform 33">
              <a:extLst>
                <a:ext uri="{FF2B5EF4-FFF2-40B4-BE49-F238E27FC236}">
                  <a16:creationId xmlns:a16="http://schemas.microsoft.com/office/drawing/2014/main" id="{5AA460AF-7760-4F15-881A-6F0BFDBCD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9" name="Freeform 34">
              <a:extLst>
                <a:ext uri="{FF2B5EF4-FFF2-40B4-BE49-F238E27FC236}">
                  <a16:creationId xmlns:a16="http://schemas.microsoft.com/office/drawing/2014/main" id="{EE53C70E-5D92-4C42-A34F-9F7D16006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0" name="Freeform 35">
              <a:extLst>
                <a:ext uri="{FF2B5EF4-FFF2-40B4-BE49-F238E27FC236}">
                  <a16:creationId xmlns:a16="http://schemas.microsoft.com/office/drawing/2014/main" id="{C27614EE-0086-4D34-99BD-52F03708D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1" name="Freeform 36">
              <a:extLst>
                <a:ext uri="{FF2B5EF4-FFF2-40B4-BE49-F238E27FC236}">
                  <a16:creationId xmlns:a16="http://schemas.microsoft.com/office/drawing/2014/main" id="{326919B9-3ED4-4744-A713-326B3BAF6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2" name="Freeform 37">
              <a:extLst>
                <a:ext uri="{FF2B5EF4-FFF2-40B4-BE49-F238E27FC236}">
                  <a16:creationId xmlns:a16="http://schemas.microsoft.com/office/drawing/2014/main" id="{898BDBF5-8AA3-49CD-999A-ABA1F7AE3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3" name="Freeform 38">
              <a:extLst>
                <a:ext uri="{FF2B5EF4-FFF2-40B4-BE49-F238E27FC236}">
                  <a16:creationId xmlns:a16="http://schemas.microsoft.com/office/drawing/2014/main" id="{AF8ED3E0-CBE7-48C4-8F9E-FF98079CD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056" name="Rectangle 164">
            <a:extLst>
              <a:ext uri="{FF2B5EF4-FFF2-40B4-BE49-F238E27FC236}">
                <a16:creationId xmlns:a16="http://schemas.microsoft.com/office/drawing/2014/main" id="{A84F153B-2093-4171-BD2D-1631695C9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7" name="Freeform 6">
            <a:extLst>
              <a:ext uri="{FF2B5EF4-FFF2-40B4-BE49-F238E27FC236}">
                <a16:creationId xmlns:a16="http://schemas.microsoft.com/office/drawing/2014/main" id="{DB5BC99D-7BEA-4F13-B82B-A956E2D09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058" name="Rectangle 168">
            <a:extLst>
              <a:ext uri="{FF2B5EF4-FFF2-40B4-BE49-F238E27FC236}">
                <a16:creationId xmlns:a16="http://schemas.microsoft.com/office/drawing/2014/main" id="{B7961235-F42C-4C83-B51B-7416382FB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170">
            <a:extLst>
              <a:ext uri="{FF2B5EF4-FFF2-40B4-BE49-F238E27FC236}">
                <a16:creationId xmlns:a16="http://schemas.microsoft.com/office/drawing/2014/main" id="{254A09A1-AE33-4C84-B62F-DC061FD56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2" y="0"/>
            <a:ext cx="6111243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D389D1-ADF3-4F5C-B6BE-956FC151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528046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Staafdiagram</a:t>
            </a:r>
            <a:endParaRPr lang="en-US" sz="4000" dirty="0">
              <a:solidFill>
                <a:srgbClr val="FEFFFF"/>
              </a:solidFill>
            </a:endParaRPr>
          </a:p>
        </p:txBody>
      </p:sp>
      <p:sp>
        <p:nvSpPr>
          <p:cNvPr id="2060" name="Freeform 27">
            <a:extLst>
              <a:ext uri="{FF2B5EF4-FFF2-40B4-BE49-F238E27FC236}">
                <a16:creationId xmlns:a16="http://schemas.microsoft.com/office/drawing/2014/main" id="{D62F2749-B982-4ADE-B1EF-679002587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6881206" cy="857047"/>
          </a:xfrm>
          <a:custGeom>
            <a:avLst/>
            <a:gdLst>
              <a:gd name="connsiteX0" fmla="*/ 0 w 6881206"/>
              <a:gd name="connsiteY0" fmla="*/ 0 h 857047"/>
              <a:gd name="connsiteX1" fmla="*/ 653445 w 6881206"/>
              <a:gd name="connsiteY1" fmla="*/ 0 h 857047"/>
              <a:gd name="connsiteX2" fmla="*/ 1156123 w 6881206"/>
              <a:gd name="connsiteY2" fmla="*/ 0 h 857047"/>
              <a:gd name="connsiteX3" fmla="*/ 1380221 w 6881206"/>
              <a:gd name="connsiteY3" fmla="*/ 0 h 857047"/>
              <a:gd name="connsiteX4" fmla="*/ 1444324 w 6881206"/>
              <a:gd name="connsiteY4" fmla="*/ 0 h 857047"/>
              <a:gd name="connsiteX5" fmla="*/ 1522072 w 6881206"/>
              <a:gd name="connsiteY5" fmla="*/ 0 h 857047"/>
              <a:gd name="connsiteX6" fmla="*/ 1596570 w 6881206"/>
              <a:gd name="connsiteY6" fmla="*/ 0 h 857047"/>
              <a:gd name="connsiteX7" fmla="*/ 1893047 w 6881206"/>
              <a:gd name="connsiteY7" fmla="*/ 0 h 857047"/>
              <a:gd name="connsiteX8" fmla="*/ 1978260 w 6881206"/>
              <a:gd name="connsiteY8" fmla="*/ 0 h 857047"/>
              <a:gd name="connsiteX9" fmla="*/ 2032793 w 6881206"/>
              <a:gd name="connsiteY9" fmla="*/ 0 h 857047"/>
              <a:gd name="connsiteX10" fmla="*/ 2095032 w 6881206"/>
              <a:gd name="connsiteY10" fmla="*/ 0 h 857047"/>
              <a:gd name="connsiteX11" fmla="*/ 2574748 w 6881206"/>
              <a:gd name="connsiteY11" fmla="*/ 0 h 857047"/>
              <a:gd name="connsiteX12" fmla="*/ 2712413 w 6881206"/>
              <a:gd name="connsiteY12" fmla="*/ 0 h 857047"/>
              <a:gd name="connsiteX13" fmla="*/ 2724164 w 6881206"/>
              <a:gd name="connsiteY13" fmla="*/ 0 h 857047"/>
              <a:gd name="connsiteX14" fmla="*/ 2806423 w 6881206"/>
              <a:gd name="connsiteY14" fmla="*/ 0 h 857047"/>
              <a:gd name="connsiteX15" fmla="*/ 2975563 w 6881206"/>
              <a:gd name="connsiteY15" fmla="*/ 0 h 857047"/>
              <a:gd name="connsiteX16" fmla="*/ 3029696 w 6881206"/>
              <a:gd name="connsiteY16" fmla="*/ 0 h 857047"/>
              <a:gd name="connsiteX17" fmla="*/ 3216247 w 6881206"/>
              <a:gd name="connsiteY17" fmla="*/ 0 h 857047"/>
              <a:gd name="connsiteX18" fmla="*/ 3464491 w 6881206"/>
              <a:gd name="connsiteY18" fmla="*/ 0 h 857047"/>
              <a:gd name="connsiteX19" fmla="*/ 3476820 w 6881206"/>
              <a:gd name="connsiteY19" fmla="*/ 0 h 857047"/>
              <a:gd name="connsiteX20" fmla="*/ 3508932 w 6881206"/>
              <a:gd name="connsiteY20" fmla="*/ 0 h 857047"/>
              <a:gd name="connsiteX21" fmla="*/ 3518154 w 6881206"/>
              <a:gd name="connsiteY21" fmla="*/ 0 h 857047"/>
              <a:gd name="connsiteX22" fmla="*/ 3563124 w 6881206"/>
              <a:gd name="connsiteY22" fmla="*/ 0 h 857047"/>
              <a:gd name="connsiteX23" fmla="*/ 3568615 w 6881206"/>
              <a:gd name="connsiteY23" fmla="*/ 0 h 857047"/>
              <a:gd name="connsiteX24" fmla="*/ 3582711 w 6881206"/>
              <a:gd name="connsiteY24" fmla="*/ 0 h 857047"/>
              <a:gd name="connsiteX25" fmla="*/ 3607047 w 6881206"/>
              <a:gd name="connsiteY25" fmla="*/ 0 h 857047"/>
              <a:gd name="connsiteX26" fmla="*/ 3711363 w 6881206"/>
              <a:gd name="connsiteY26" fmla="*/ 0 h 857047"/>
              <a:gd name="connsiteX27" fmla="*/ 3757936 w 6881206"/>
              <a:gd name="connsiteY27" fmla="*/ 0 h 857047"/>
              <a:gd name="connsiteX28" fmla="*/ 3914505 w 6881206"/>
              <a:gd name="connsiteY28" fmla="*/ 0 h 857047"/>
              <a:gd name="connsiteX29" fmla="*/ 4099165 w 6881206"/>
              <a:gd name="connsiteY29" fmla="*/ 0 h 857047"/>
              <a:gd name="connsiteX30" fmla="*/ 4176573 w 6881206"/>
              <a:gd name="connsiteY30" fmla="*/ 0 h 857047"/>
              <a:gd name="connsiteX31" fmla="*/ 4211043 w 6881206"/>
              <a:gd name="connsiteY31" fmla="*/ 0 h 857047"/>
              <a:gd name="connsiteX32" fmla="*/ 4249415 w 6881206"/>
              <a:gd name="connsiteY32" fmla="*/ 0 h 857047"/>
              <a:gd name="connsiteX33" fmla="*/ 4292911 w 6881206"/>
              <a:gd name="connsiteY33" fmla="*/ 0 h 857047"/>
              <a:gd name="connsiteX34" fmla="*/ 4715176 w 6881206"/>
              <a:gd name="connsiteY34" fmla="*/ 0 h 857047"/>
              <a:gd name="connsiteX35" fmla="*/ 4749035 w 6881206"/>
              <a:gd name="connsiteY35" fmla="*/ 0 h 857047"/>
              <a:gd name="connsiteX36" fmla="*/ 5107279 w 6881206"/>
              <a:gd name="connsiteY36" fmla="*/ 0 h 857047"/>
              <a:gd name="connsiteX37" fmla="*/ 5446306 w 6881206"/>
              <a:gd name="connsiteY37" fmla="*/ 0 h 857047"/>
              <a:gd name="connsiteX38" fmla="*/ 5654500 w 6881206"/>
              <a:gd name="connsiteY38" fmla="*/ 0 h 857047"/>
              <a:gd name="connsiteX39" fmla="*/ 5879355 w 6881206"/>
              <a:gd name="connsiteY39" fmla="*/ 0 h 857047"/>
              <a:gd name="connsiteX40" fmla="*/ 6374171 w 6881206"/>
              <a:gd name="connsiteY40" fmla="*/ 0 h 857047"/>
              <a:gd name="connsiteX41" fmla="*/ 6382691 w 6881206"/>
              <a:gd name="connsiteY41" fmla="*/ 0 h 857047"/>
              <a:gd name="connsiteX42" fmla="*/ 6406881 w 6881206"/>
              <a:gd name="connsiteY42" fmla="*/ 10516 h 857047"/>
              <a:gd name="connsiteX43" fmla="*/ 6411719 w 6881206"/>
              <a:gd name="connsiteY43" fmla="*/ 15774 h 857047"/>
              <a:gd name="connsiteX44" fmla="*/ 6412418 w 6881206"/>
              <a:gd name="connsiteY44" fmla="*/ 16534 h 857047"/>
              <a:gd name="connsiteX45" fmla="*/ 6413765 w 6881206"/>
              <a:gd name="connsiteY45" fmla="*/ 17998 h 857047"/>
              <a:gd name="connsiteX46" fmla="*/ 6418286 w 6881206"/>
              <a:gd name="connsiteY46" fmla="*/ 21854 h 857047"/>
              <a:gd name="connsiteX47" fmla="*/ 6867337 w 6881206"/>
              <a:gd name="connsiteY47" fmla="*/ 404863 h 857047"/>
              <a:gd name="connsiteX48" fmla="*/ 6867337 w 6881206"/>
              <a:gd name="connsiteY48" fmla="*/ 452185 h 857047"/>
              <a:gd name="connsiteX49" fmla="*/ 6491457 w 6881206"/>
              <a:gd name="connsiteY49" fmla="*/ 772784 h 857047"/>
              <a:gd name="connsiteX50" fmla="*/ 6413765 w 6881206"/>
              <a:gd name="connsiteY50" fmla="*/ 839050 h 857047"/>
              <a:gd name="connsiteX51" fmla="*/ 6411719 w 6881206"/>
              <a:gd name="connsiteY51" fmla="*/ 841273 h 857047"/>
              <a:gd name="connsiteX52" fmla="*/ 6406881 w 6881206"/>
              <a:gd name="connsiteY52" fmla="*/ 846531 h 857047"/>
              <a:gd name="connsiteX53" fmla="*/ 6382691 w 6881206"/>
              <a:gd name="connsiteY53" fmla="*/ 857047 h 857047"/>
              <a:gd name="connsiteX54" fmla="*/ 6374171 w 6881206"/>
              <a:gd name="connsiteY54" fmla="*/ 857047 h 857047"/>
              <a:gd name="connsiteX55" fmla="*/ 6368680 w 6881206"/>
              <a:gd name="connsiteY55" fmla="*/ 857047 h 857047"/>
              <a:gd name="connsiteX56" fmla="*/ 6348221 w 6881206"/>
              <a:gd name="connsiteY56" fmla="*/ 857047 h 857047"/>
              <a:gd name="connsiteX57" fmla="*/ 6330248 w 6881206"/>
              <a:gd name="connsiteY57" fmla="*/ 857047 h 857047"/>
              <a:gd name="connsiteX58" fmla="*/ 6266353 w 6881206"/>
              <a:gd name="connsiteY58" fmla="*/ 857047 h 857047"/>
              <a:gd name="connsiteX59" fmla="*/ 6225932 w 6881206"/>
              <a:gd name="connsiteY59" fmla="*/ 857047 h 857047"/>
              <a:gd name="connsiteX60" fmla="*/ 6106926 w 6881206"/>
              <a:gd name="connsiteY60" fmla="*/ 857047 h 857047"/>
              <a:gd name="connsiteX61" fmla="*/ 6022790 w 6881206"/>
              <a:gd name="connsiteY61" fmla="*/ 857047 h 857047"/>
              <a:gd name="connsiteX62" fmla="*/ 5844088 w 6881206"/>
              <a:gd name="connsiteY62" fmla="*/ 857047 h 857047"/>
              <a:gd name="connsiteX63" fmla="*/ 5687880 w 6881206"/>
              <a:gd name="connsiteY63" fmla="*/ 857047 h 857047"/>
              <a:gd name="connsiteX64" fmla="*/ 5451985 w 6881206"/>
              <a:gd name="connsiteY64" fmla="*/ 857047 h 857047"/>
              <a:gd name="connsiteX65" fmla="*/ 5188261 w 6881206"/>
              <a:gd name="connsiteY65" fmla="*/ 857047 h 857047"/>
              <a:gd name="connsiteX66" fmla="*/ 4904764 w 6881206"/>
              <a:gd name="connsiteY66" fmla="*/ 857047 h 857047"/>
              <a:gd name="connsiteX67" fmla="*/ 4490989 w 6881206"/>
              <a:gd name="connsiteY67" fmla="*/ 857047 h 857047"/>
              <a:gd name="connsiteX68" fmla="*/ 4176573 w 6881206"/>
              <a:gd name="connsiteY68" fmla="*/ 857047 h 857047"/>
              <a:gd name="connsiteX69" fmla="*/ 4099165 w 6881206"/>
              <a:gd name="connsiteY69" fmla="*/ 857047 h 857047"/>
              <a:gd name="connsiteX70" fmla="*/ 4089943 w 6881206"/>
              <a:gd name="connsiteY70" fmla="*/ 857047 h 857047"/>
              <a:gd name="connsiteX71" fmla="*/ 4057940 w 6881206"/>
              <a:gd name="connsiteY71" fmla="*/ 857047 h 857047"/>
              <a:gd name="connsiteX72" fmla="*/ 4025386 w 6881206"/>
              <a:gd name="connsiteY72" fmla="*/ 857047 h 857047"/>
              <a:gd name="connsiteX73" fmla="*/ 3850160 w 6881206"/>
              <a:gd name="connsiteY73" fmla="*/ 857047 h 857047"/>
              <a:gd name="connsiteX74" fmla="*/ 3563124 w 6881206"/>
              <a:gd name="connsiteY74" fmla="*/ 857047 h 857047"/>
              <a:gd name="connsiteX75" fmla="*/ 3550795 w 6881206"/>
              <a:gd name="connsiteY75" fmla="*/ 857047 h 857047"/>
              <a:gd name="connsiteX76" fmla="*/ 3508932 w 6881206"/>
              <a:gd name="connsiteY76" fmla="*/ 857047 h 857047"/>
              <a:gd name="connsiteX77" fmla="*/ 3483683 w 6881206"/>
              <a:gd name="connsiteY77" fmla="*/ 857047 h 857047"/>
              <a:gd name="connsiteX78" fmla="*/ 3464491 w 6881206"/>
              <a:gd name="connsiteY78" fmla="*/ 857047 h 857047"/>
              <a:gd name="connsiteX79" fmla="*/ 3452740 w 6881206"/>
              <a:gd name="connsiteY79" fmla="*/ 857047 h 857047"/>
              <a:gd name="connsiteX80" fmla="*/ 3423719 w 6881206"/>
              <a:gd name="connsiteY80" fmla="*/ 857047 h 857047"/>
              <a:gd name="connsiteX81" fmla="*/ 3370481 w 6881206"/>
              <a:gd name="connsiteY81" fmla="*/ 857047 h 857047"/>
              <a:gd name="connsiteX82" fmla="*/ 3306946 w 6881206"/>
              <a:gd name="connsiteY82" fmla="*/ 857047 h 857047"/>
              <a:gd name="connsiteX83" fmla="*/ 3147208 w 6881206"/>
              <a:gd name="connsiteY83" fmla="*/ 857047 h 857047"/>
              <a:gd name="connsiteX84" fmla="*/ 3114429 w 6881206"/>
              <a:gd name="connsiteY84" fmla="*/ 857047 h 857047"/>
              <a:gd name="connsiteX85" fmla="*/ 2960658 w 6881206"/>
              <a:gd name="connsiteY85" fmla="*/ 857047 h 857047"/>
              <a:gd name="connsiteX86" fmla="*/ 2827230 w 6881206"/>
              <a:gd name="connsiteY86" fmla="*/ 857047 h 857047"/>
              <a:gd name="connsiteX87" fmla="*/ 2712413 w 6881206"/>
              <a:gd name="connsiteY87" fmla="*/ 857047 h 857047"/>
              <a:gd name="connsiteX88" fmla="*/ 2680242 w 6881206"/>
              <a:gd name="connsiteY88" fmla="*/ 857047 h 857047"/>
              <a:gd name="connsiteX89" fmla="*/ 2603835 w 6881206"/>
              <a:gd name="connsiteY89" fmla="*/ 857047 h 857047"/>
              <a:gd name="connsiteX90" fmla="*/ 2455042 w 6881206"/>
              <a:gd name="connsiteY90" fmla="*/ 857047 h 857047"/>
              <a:gd name="connsiteX91" fmla="*/ 2426415 w 6881206"/>
              <a:gd name="connsiteY91" fmla="*/ 857047 h 857047"/>
              <a:gd name="connsiteX92" fmla="*/ 2209736 w 6881206"/>
              <a:gd name="connsiteY92" fmla="*/ 857047 h 857047"/>
              <a:gd name="connsiteX93" fmla="*/ 1893047 w 6881206"/>
              <a:gd name="connsiteY93" fmla="*/ 857047 h 857047"/>
              <a:gd name="connsiteX94" fmla="*/ 1885034 w 6881206"/>
              <a:gd name="connsiteY94" fmla="*/ 857047 h 857047"/>
              <a:gd name="connsiteX95" fmla="*/ 1843786 w 6881206"/>
              <a:gd name="connsiteY95" fmla="*/ 857047 h 857047"/>
              <a:gd name="connsiteX96" fmla="*/ 1828944 w 6881206"/>
              <a:gd name="connsiteY96" fmla="*/ 857047 h 857047"/>
              <a:gd name="connsiteX97" fmla="*/ 1380221 w 6881206"/>
              <a:gd name="connsiteY97" fmla="*/ 857047 h 857047"/>
              <a:gd name="connsiteX98" fmla="*/ 1333065 w 6881206"/>
              <a:gd name="connsiteY98" fmla="*/ 857047 h 857047"/>
              <a:gd name="connsiteX99" fmla="*/ 653445 w 6881206"/>
              <a:gd name="connsiteY99" fmla="*/ 857047 h 857047"/>
              <a:gd name="connsiteX100" fmla="*/ 0 w 6881206"/>
              <a:gd name="connsiteY100" fmla="*/ 857047 h 857047"/>
              <a:gd name="connsiteX101" fmla="*/ 0 w 6881206"/>
              <a:gd name="connsiteY101" fmla="*/ 0 h 857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6881206" h="857047">
                <a:moveTo>
                  <a:pt x="0" y="0"/>
                </a:moveTo>
                <a:cubicBezTo>
                  <a:pt x="0" y="0"/>
                  <a:pt x="0" y="0"/>
                  <a:pt x="653445" y="0"/>
                </a:cubicBezTo>
                <a:cubicBezTo>
                  <a:pt x="653445" y="0"/>
                  <a:pt x="653445" y="0"/>
                  <a:pt x="1156123" y="0"/>
                </a:cubicBezTo>
                <a:lnTo>
                  <a:pt x="1380221" y="0"/>
                </a:lnTo>
                <a:cubicBezTo>
                  <a:pt x="1380221" y="0"/>
                  <a:pt x="1380221" y="0"/>
                  <a:pt x="1444324" y="0"/>
                </a:cubicBezTo>
                <a:lnTo>
                  <a:pt x="1522072" y="0"/>
                </a:lnTo>
                <a:lnTo>
                  <a:pt x="1596570" y="0"/>
                </a:lnTo>
                <a:cubicBezTo>
                  <a:pt x="1668686" y="0"/>
                  <a:pt x="1764840" y="0"/>
                  <a:pt x="1893047" y="0"/>
                </a:cubicBezTo>
                <a:cubicBezTo>
                  <a:pt x="1893047" y="0"/>
                  <a:pt x="1893047" y="0"/>
                  <a:pt x="1978260" y="0"/>
                </a:cubicBezTo>
                <a:lnTo>
                  <a:pt x="2032793" y="0"/>
                </a:lnTo>
                <a:lnTo>
                  <a:pt x="2095032" y="0"/>
                </a:lnTo>
                <a:cubicBezTo>
                  <a:pt x="2196025" y="0"/>
                  <a:pt x="2347515" y="0"/>
                  <a:pt x="2574748" y="0"/>
                </a:cubicBezTo>
                <a:lnTo>
                  <a:pt x="2712413" y="0"/>
                </a:lnTo>
                <a:lnTo>
                  <a:pt x="2724164" y="0"/>
                </a:lnTo>
                <a:lnTo>
                  <a:pt x="2806423" y="0"/>
                </a:lnTo>
                <a:lnTo>
                  <a:pt x="2975563" y="0"/>
                </a:lnTo>
                <a:lnTo>
                  <a:pt x="3029696" y="0"/>
                </a:lnTo>
                <a:lnTo>
                  <a:pt x="3216247" y="0"/>
                </a:lnTo>
                <a:lnTo>
                  <a:pt x="3464491" y="0"/>
                </a:lnTo>
                <a:lnTo>
                  <a:pt x="3476820" y="0"/>
                </a:lnTo>
                <a:lnTo>
                  <a:pt x="3508932" y="0"/>
                </a:lnTo>
                <a:cubicBezTo>
                  <a:pt x="3508932" y="0"/>
                  <a:pt x="3508932" y="0"/>
                  <a:pt x="3518154" y="0"/>
                </a:cubicBezTo>
                <a:lnTo>
                  <a:pt x="3563124" y="0"/>
                </a:lnTo>
                <a:lnTo>
                  <a:pt x="3568615" y="0"/>
                </a:lnTo>
                <a:lnTo>
                  <a:pt x="3582711" y="0"/>
                </a:lnTo>
                <a:lnTo>
                  <a:pt x="3607047" y="0"/>
                </a:lnTo>
                <a:lnTo>
                  <a:pt x="3711363" y="0"/>
                </a:lnTo>
                <a:lnTo>
                  <a:pt x="3757936" y="0"/>
                </a:lnTo>
                <a:lnTo>
                  <a:pt x="3914505" y="0"/>
                </a:lnTo>
                <a:lnTo>
                  <a:pt x="4099165" y="0"/>
                </a:lnTo>
                <a:cubicBezTo>
                  <a:pt x="4099165" y="0"/>
                  <a:pt x="4099165" y="0"/>
                  <a:pt x="4176573" y="0"/>
                </a:cubicBezTo>
                <a:cubicBezTo>
                  <a:pt x="4176573" y="0"/>
                  <a:pt x="4176573" y="0"/>
                  <a:pt x="4211043" y="0"/>
                </a:cubicBezTo>
                <a:lnTo>
                  <a:pt x="4249415" y="0"/>
                </a:lnTo>
                <a:lnTo>
                  <a:pt x="4292911" y="0"/>
                </a:lnTo>
                <a:cubicBezTo>
                  <a:pt x="4370470" y="0"/>
                  <a:pt x="4499735" y="0"/>
                  <a:pt x="4715176" y="0"/>
                </a:cubicBezTo>
                <a:lnTo>
                  <a:pt x="4749035" y="0"/>
                </a:lnTo>
                <a:lnTo>
                  <a:pt x="5107279" y="0"/>
                </a:lnTo>
                <a:lnTo>
                  <a:pt x="5446306" y="0"/>
                </a:lnTo>
                <a:lnTo>
                  <a:pt x="5654500" y="0"/>
                </a:lnTo>
                <a:lnTo>
                  <a:pt x="5879355" y="0"/>
                </a:lnTo>
                <a:lnTo>
                  <a:pt x="6374171" y="0"/>
                </a:lnTo>
                <a:lnTo>
                  <a:pt x="6382691" y="0"/>
                </a:lnTo>
                <a:cubicBezTo>
                  <a:pt x="6392367" y="0"/>
                  <a:pt x="6402043" y="5258"/>
                  <a:pt x="6406881" y="10516"/>
                </a:cubicBezTo>
                <a:cubicBezTo>
                  <a:pt x="6406881" y="10516"/>
                  <a:pt x="6411719" y="10516"/>
                  <a:pt x="6411719" y="15774"/>
                </a:cubicBezTo>
                <a:cubicBezTo>
                  <a:pt x="6411719" y="15774"/>
                  <a:pt x="6411719" y="15774"/>
                  <a:pt x="6412418" y="16534"/>
                </a:cubicBezTo>
                <a:lnTo>
                  <a:pt x="6413765" y="17998"/>
                </a:lnTo>
                <a:lnTo>
                  <a:pt x="6418286" y="21854"/>
                </a:lnTo>
                <a:cubicBezTo>
                  <a:pt x="6439669" y="40092"/>
                  <a:pt x="6525203" y="113046"/>
                  <a:pt x="6867337" y="404863"/>
                </a:cubicBezTo>
                <a:cubicBezTo>
                  <a:pt x="6885830" y="415379"/>
                  <a:pt x="6885830" y="436411"/>
                  <a:pt x="6867337" y="452185"/>
                </a:cubicBezTo>
                <a:cubicBezTo>
                  <a:pt x="6867337" y="452185"/>
                  <a:pt x="6867337" y="452185"/>
                  <a:pt x="6491457" y="772784"/>
                </a:cubicBezTo>
                <a:lnTo>
                  <a:pt x="6413765" y="839050"/>
                </a:lnTo>
                <a:lnTo>
                  <a:pt x="6411719" y="841273"/>
                </a:lnTo>
                <a:cubicBezTo>
                  <a:pt x="6411719" y="841273"/>
                  <a:pt x="6406881" y="841273"/>
                  <a:pt x="6406881" y="846531"/>
                </a:cubicBezTo>
                <a:cubicBezTo>
                  <a:pt x="6402043" y="851789"/>
                  <a:pt x="6392367" y="857047"/>
                  <a:pt x="6382691" y="857047"/>
                </a:cubicBezTo>
                <a:lnTo>
                  <a:pt x="6374171" y="857047"/>
                </a:lnTo>
                <a:lnTo>
                  <a:pt x="6368680" y="857047"/>
                </a:lnTo>
                <a:lnTo>
                  <a:pt x="6348221" y="857047"/>
                </a:lnTo>
                <a:lnTo>
                  <a:pt x="6330248" y="857047"/>
                </a:lnTo>
                <a:lnTo>
                  <a:pt x="6266353" y="857047"/>
                </a:lnTo>
                <a:lnTo>
                  <a:pt x="6225932" y="857047"/>
                </a:lnTo>
                <a:lnTo>
                  <a:pt x="6106926" y="857047"/>
                </a:lnTo>
                <a:lnTo>
                  <a:pt x="6022790" y="857047"/>
                </a:lnTo>
                <a:lnTo>
                  <a:pt x="5844088" y="857047"/>
                </a:lnTo>
                <a:lnTo>
                  <a:pt x="5687880" y="857047"/>
                </a:lnTo>
                <a:lnTo>
                  <a:pt x="5451985" y="857047"/>
                </a:lnTo>
                <a:lnTo>
                  <a:pt x="5188261" y="857047"/>
                </a:lnTo>
                <a:lnTo>
                  <a:pt x="4904764" y="857047"/>
                </a:lnTo>
                <a:lnTo>
                  <a:pt x="4490989" y="857047"/>
                </a:lnTo>
                <a:lnTo>
                  <a:pt x="4176573" y="857047"/>
                </a:lnTo>
                <a:cubicBezTo>
                  <a:pt x="4176573" y="857047"/>
                  <a:pt x="4176573" y="857047"/>
                  <a:pt x="4099165" y="857047"/>
                </a:cubicBezTo>
                <a:cubicBezTo>
                  <a:pt x="4099165" y="857047"/>
                  <a:pt x="4099165" y="857047"/>
                  <a:pt x="4089943" y="857047"/>
                </a:cubicBezTo>
                <a:lnTo>
                  <a:pt x="4057940" y="857047"/>
                </a:lnTo>
                <a:lnTo>
                  <a:pt x="4025386" y="857047"/>
                </a:lnTo>
                <a:cubicBezTo>
                  <a:pt x="3988496" y="857047"/>
                  <a:pt x="3933162" y="857047"/>
                  <a:pt x="3850160" y="857047"/>
                </a:cubicBezTo>
                <a:lnTo>
                  <a:pt x="3563124" y="857047"/>
                </a:lnTo>
                <a:lnTo>
                  <a:pt x="3550795" y="857047"/>
                </a:lnTo>
                <a:lnTo>
                  <a:pt x="3508932" y="857047"/>
                </a:lnTo>
                <a:cubicBezTo>
                  <a:pt x="3508932" y="857047"/>
                  <a:pt x="3508932" y="857047"/>
                  <a:pt x="3483683" y="857047"/>
                </a:cubicBezTo>
                <a:lnTo>
                  <a:pt x="3464491" y="857047"/>
                </a:lnTo>
                <a:lnTo>
                  <a:pt x="3452740" y="857047"/>
                </a:lnTo>
                <a:lnTo>
                  <a:pt x="3423719" y="857047"/>
                </a:lnTo>
                <a:lnTo>
                  <a:pt x="3370481" y="857047"/>
                </a:lnTo>
                <a:lnTo>
                  <a:pt x="3306946" y="857047"/>
                </a:lnTo>
                <a:lnTo>
                  <a:pt x="3147208" y="857047"/>
                </a:lnTo>
                <a:lnTo>
                  <a:pt x="3114429" y="857047"/>
                </a:lnTo>
                <a:lnTo>
                  <a:pt x="2960658" y="857047"/>
                </a:lnTo>
                <a:lnTo>
                  <a:pt x="2827230" y="857047"/>
                </a:lnTo>
                <a:lnTo>
                  <a:pt x="2712413" y="857047"/>
                </a:lnTo>
                <a:lnTo>
                  <a:pt x="2680242" y="857047"/>
                </a:lnTo>
                <a:lnTo>
                  <a:pt x="2603835" y="857047"/>
                </a:lnTo>
                <a:lnTo>
                  <a:pt x="2455042" y="857047"/>
                </a:lnTo>
                <a:lnTo>
                  <a:pt x="2426415" y="857047"/>
                </a:lnTo>
                <a:lnTo>
                  <a:pt x="2209736" y="857047"/>
                </a:lnTo>
                <a:lnTo>
                  <a:pt x="1893047" y="857047"/>
                </a:lnTo>
                <a:cubicBezTo>
                  <a:pt x="1893047" y="857047"/>
                  <a:pt x="1893047" y="857047"/>
                  <a:pt x="1885034" y="857047"/>
                </a:cubicBezTo>
                <a:lnTo>
                  <a:pt x="1843786" y="857047"/>
                </a:lnTo>
                <a:lnTo>
                  <a:pt x="1828944" y="857047"/>
                </a:lnTo>
                <a:cubicBezTo>
                  <a:pt x="1764840" y="857047"/>
                  <a:pt x="1636634" y="857047"/>
                  <a:pt x="1380221" y="857047"/>
                </a:cubicBezTo>
                <a:lnTo>
                  <a:pt x="1333065" y="857047"/>
                </a:lnTo>
                <a:cubicBezTo>
                  <a:pt x="1136016" y="857047"/>
                  <a:pt x="910816" y="857047"/>
                  <a:pt x="653445" y="857047"/>
                </a:cubicBezTo>
                <a:cubicBezTo>
                  <a:pt x="653445" y="857047"/>
                  <a:pt x="653445" y="857047"/>
                  <a:pt x="0" y="857047"/>
                </a:cubicBezTo>
                <a:cubicBezTo>
                  <a:pt x="0" y="857047"/>
                  <a:pt x="0" y="85704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2052" name="Picture 4" descr="Staafdiagram - Systeemmodellering">
            <a:extLst>
              <a:ext uri="{FF2B5EF4-FFF2-40B4-BE49-F238E27FC236}">
                <a16:creationId xmlns:a16="http://schemas.microsoft.com/office/drawing/2014/main" id="{BDC6A2E2-039E-4E91-9A8E-70AB90946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4745" y="965039"/>
            <a:ext cx="4153750" cy="236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taafdiagram">
            <a:extLst>
              <a:ext uri="{FF2B5EF4-FFF2-40B4-BE49-F238E27FC236}">
                <a16:creationId xmlns:a16="http://schemas.microsoft.com/office/drawing/2014/main" id="{22131EFD-84E4-4C24-ADF3-1CB4D0333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7308" y="3508288"/>
            <a:ext cx="3288624" cy="239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6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nl-NL" dirty="0"/>
              <a:t>Lijndiagram</a:t>
            </a:r>
          </a:p>
        </p:txBody>
      </p:sp>
      <p:pic>
        <p:nvPicPr>
          <p:cNvPr id="1026" name="Picture 2" descr="http://www.olieprijs.eu/images/absolut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8" y="476673"/>
            <a:ext cx="5047134" cy="27711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864" y="3645024"/>
            <a:ext cx="4432300" cy="26924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919536" y="198884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Welke lijndiagram is betrouwbaar en welke niet? Leg uit</a:t>
            </a:r>
          </a:p>
        </p:txBody>
      </p:sp>
    </p:spTree>
    <p:extLst>
      <p:ext uri="{BB962C8B-B14F-4D97-AF65-F5344CB8AC3E}">
        <p14:creationId xmlns:p14="http://schemas.microsoft.com/office/powerpoint/2010/main" val="134780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Cirkeldiagram tekenen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2567608" y="1988840"/>
            <a:ext cx="38884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3431704" y="1628800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007768" y="1628800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4655840" y="1628800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31904" y="1628800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951984" y="1628800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2207568" y="168106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Muzieksoort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703512" y="1988841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Aantal liefhebbers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376489" y="1681064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Dance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3935761" y="1681064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Hiphop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641617" y="1681064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R&amp;B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5159897" y="1711842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Klassiek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3503712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079776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16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27848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447928" y="19888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2207568" y="2492896"/>
            <a:ext cx="5868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Dit wil ik omrekenen naar een cirkeldiagram, hoe doe ik dat?</a:t>
            </a:r>
          </a:p>
        </p:txBody>
      </p:sp>
      <p:cxnSp>
        <p:nvCxnSpPr>
          <p:cNvPr id="24" name="Rechte verbindingslijn 23"/>
          <p:cNvCxnSpPr/>
          <p:nvPr/>
        </p:nvCxnSpPr>
        <p:spPr>
          <a:xfrm>
            <a:off x="2279576" y="3645024"/>
            <a:ext cx="27363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3143672" y="3284984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3719736" y="3284984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4367808" y="3284984"/>
            <a:ext cx="0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1775521" y="2852936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Dance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487489" y="3337248"/>
            <a:ext cx="15146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Aantal liefhebbers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775521" y="3645025"/>
            <a:ext cx="1263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Aantal procent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3206306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52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3143672" y="364502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360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3935760" y="3284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39816" y="32849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22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2351585" y="4293096"/>
            <a:ext cx="453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Hetzelfde geldt voor de andere muzieksoorten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2135560" y="4797153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Dat betekent: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Dance 152 graden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Hiphop 111 graden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R&amp;B 83 graden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Klassiek 14 graden</a:t>
            </a:r>
          </a:p>
          <a:p>
            <a:pPr marL="285750" indent="-285750">
              <a:buFont typeface="Arial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616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5" grpId="0"/>
      <p:bldP spid="36" grpId="0"/>
      <p:bldP spid="37" grpId="0"/>
      <p:bldP spid="38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hoe ziet er dat dan uit?</a:t>
            </a:r>
          </a:p>
        </p:txBody>
      </p:sp>
      <p:graphicFrame>
        <p:nvGraphicFramePr>
          <p:cNvPr id="4" name="Grafiek 3"/>
          <p:cNvGraphicFramePr/>
          <p:nvPr/>
        </p:nvGraphicFramePr>
        <p:xfrm>
          <a:off x="3048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5519936" y="3212976"/>
            <a:ext cx="1242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152 graden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95800" y="4221088"/>
            <a:ext cx="1242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111 graden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935761" y="3212976"/>
            <a:ext cx="112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83 graden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079777" y="1772816"/>
            <a:ext cx="112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14 graden</a:t>
            </a:r>
          </a:p>
        </p:txBody>
      </p:sp>
    </p:spTree>
    <p:extLst>
      <p:ext uri="{BB962C8B-B14F-4D97-AF65-F5344CB8AC3E}">
        <p14:creationId xmlns:p14="http://schemas.microsoft.com/office/powerpoint/2010/main" val="343921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72">
            <a:extLst>
              <a:ext uri="{FF2B5EF4-FFF2-40B4-BE49-F238E27FC236}">
                <a16:creationId xmlns:a16="http://schemas.microsoft.com/office/drawing/2014/main" id="{5D1F2FD8-11FD-4495-9EFA-1D11D791D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F07E62E0-C435-4556-B265-2AC622C08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A31AA73F-4D24-48A1-B14B-50392BB2C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B1A912C9-FD8E-4C0D-A7B5-5240BF154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0C687240-9008-4C95-9A83-BAE72BF3D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7E87EBB2-C786-4064-9E78-21C52E76F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6AEC0C10-BB8D-4A8E-8160-9B514B5F7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3E2AE5E5-81C4-4817-85A9-6700C135C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0E29C0C2-2A04-4AC1-9181-B811A06BE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13DA17A5-17E1-4B7D-9ABD-C7ED44F15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7C6F6843-161E-4C29-A663-8DBA4D483D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A516671D-8E1D-4713-BE9D-81B0C35FE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4E04D4C8-7532-4BBD-9AF8-3249324AF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079" name="Group 86">
            <a:extLst>
              <a:ext uri="{FF2B5EF4-FFF2-40B4-BE49-F238E27FC236}">
                <a16:creationId xmlns:a16="http://schemas.microsoft.com/office/drawing/2014/main" id="{B87488CD-16CF-4BC7-BD9F-4F4EB13B0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40224168-C932-4F63-8CEA-2465E192B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F2291983-5E57-490B-B713-0A78B584F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815C3A19-E287-48A6-9ECB-D0409D37F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0196FC81-2B97-4747-859B-2475FFD126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43A76FF0-4A33-44A0-AE53-92146AA81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B94FC67F-70D7-496B-BFA2-B2AACF2ED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761C78BD-A48E-4171-AC10-D066FDF46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8DD13455-5B55-48B7-AA52-981C48B3F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8AFF35F4-12AC-44F3-AC19-88F2E3F9B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410D4BFE-B9DB-440B-BF78-21B4F317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8F0E6EB0-F23E-4342-9FBD-3178F4B81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3A4E0803-C8CF-4E6B-95EF-BBEBF237E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080" name="Rectangle 100">
            <a:extLst>
              <a:ext uri="{FF2B5EF4-FFF2-40B4-BE49-F238E27FC236}">
                <a16:creationId xmlns:a16="http://schemas.microsoft.com/office/drawing/2014/main" id="{F6D9986E-2FC4-4377-B163-42766AD82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1" name="Freeform 6">
            <a:extLst>
              <a:ext uri="{FF2B5EF4-FFF2-40B4-BE49-F238E27FC236}">
                <a16:creationId xmlns:a16="http://schemas.microsoft.com/office/drawing/2014/main" id="{5DAD59F4-58F1-4349-B03E-23A62291C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3082" name="Rectangle 104">
            <a:extLst>
              <a:ext uri="{FF2B5EF4-FFF2-40B4-BE49-F238E27FC236}">
                <a16:creationId xmlns:a16="http://schemas.microsoft.com/office/drawing/2014/main" id="{13E72759-7A0A-4E0E-A2F9-3EF86C83A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106">
            <a:extLst>
              <a:ext uri="{FF2B5EF4-FFF2-40B4-BE49-F238E27FC236}">
                <a16:creationId xmlns:a16="http://schemas.microsoft.com/office/drawing/2014/main" id="{4020A939-DBBB-4BC9-8087-D274915B9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>
                <a:solidFill>
                  <a:srgbClr val="FEFFFF"/>
                </a:solidFill>
              </a:rPr>
              <a:t>Steelbladdiagram</a:t>
            </a:r>
          </a:p>
        </p:txBody>
      </p:sp>
      <p:sp>
        <p:nvSpPr>
          <p:cNvPr id="3084" name="Rectangle 108">
            <a:extLst>
              <a:ext uri="{FF2B5EF4-FFF2-40B4-BE49-F238E27FC236}">
                <a16:creationId xmlns:a16="http://schemas.microsoft.com/office/drawing/2014/main" id="{68CE302C-A316-49C7-A584-5D33FAD93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5" y="965044"/>
            <a:ext cx="5821258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Wiskundeleraar">
            <a:extLst>
              <a:ext uri="{FF2B5EF4-FFF2-40B4-BE49-F238E27FC236}">
                <a16:creationId xmlns:a16="http://schemas.microsoft.com/office/drawing/2014/main" id="{D6FC4891-68AB-41D7-A73F-04C561DFD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8396" y="1127262"/>
            <a:ext cx="3800610" cy="221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Freeform 5">
            <a:extLst>
              <a:ext uri="{FF2B5EF4-FFF2-40B4-BE49-F238E27FC236}">
                <a16:creationId xmlns:a16="http://schemas.microsoft.com/office/drawing/2014/main" id="{8D7E03C2-CF97-4DF3-8309-A30AA8FC3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F8A09A4-1145-4BBE-A3F4-84B4B3CE3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4" y="3657423"/>
            <a:ext cx="2814046" cy="2532013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352" y="3819641"/>
            <a:ext cx="2287506" cy="2218537"/>
          </a:xfrm>
          <a:prstGeom prst="rect">
            <a:avLst/>
          </a:prstGeom>
        </p:spPr>
      </p:pic>
      <p:sp>
        <p:nvSpPr>
          <p:cNvPr id="115" name="Rectangle 114">
            <a:extLst>
              <a:ext uri="{FF2B5EF4-FFF2-40B4-BE49-F238E27FC236}">
                <a16:creationId xmlns:a16="http://schemas.microsoft.com/office/drawing/2014/main" id="{445099CD-2BE9-478D-89F1-D3250B809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95203" y="3657423"/>
            <a:ext cx="2814049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Steelbladdiagram - Mr. Chadd Academy">
            <a:extLst>
              <a:ext uri="{FF2B5EF4-FFF2-40B4-BE49-F238E27FC236}">
                <a16:creationId xmlns:a16="http://schemas.microsoft.com/office/drawing/2014/main" id="{5AF36E44-906E-4982-B6FE-97D08AFD4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8929" y="3987008"/>
            <a:ext cx="2490606" cy="188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6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Stapeldiagram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16632"/>
            <a:ext cx="4711774" cy="633903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135560" y="1628800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Meerdere staafdiagrammen op elkaar!</a:t>
            </a:r>
          </a:p>
          <a:p>
            <a:endParaRPr lang="nl-NL" dirty="0"/>
          </a:p>
          <a:p>
            <a:pPr marL="285750" indent="-285750">
              <a:buFont typeface="Arial"/>
              <a:buChar char="•"/>
            </a:pPr>
            <a:r>
              <a:rPr lang="nl-NL" dirty="0"/>
              <a:t>In welk blok waren er de meeste onvoldoendes voor Engels?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In welk blok waren er de minste onvoldoendes?</a:t>
            </a:r>
          </a:p>
          <a:p>
            <a:pPr marL="285750" indent="-285750">
              <a:buFont typeface="Arial"/>
              <a:buChar char="•"/>
            </a:pPr>
            <a:r>
              <a:rPr lang="nl-NL" dirty="0"/>
              <a:t>In welk blok was het aantal onvoldoendes voor Duits het grootst? Hoeveel? </a:t>
            </a:r>
          </a:p>
        </p:txBody>
      </p:sp>
    </p:spTree>
    <p:extLst>
      <p:ext uri="{BB962C8B-B14F-4D97-AF65-F5344CB8AC3E}">
        <p14:creationId xmlns:p14="http://schemas.microsoft.com/office/powerpoint/2010/main" val="42279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5D1F2FD8-11FD-4495-9EFA-1D11D791D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F07E62E0-C435-4556-B265-2AC622C08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A31AA73F-4D24-48A1-B14B-50392BB2C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B1A912C9-FD8E-4C0D-A7B5-5240BF154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0C687240-9008-4C95-9A83-BAE72BF3D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7E87EBB2-C786-4064-9E78-21C52E76F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6AEC0C10-BB8D-4A8E-8160-9B514B5F7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3E2AE5E5-81C4-4817-85A9-6700C135C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0E29C0C2-2A04-4AC1-9181-B811A06BE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13DA17A5-17E1-4B7D-9ABD-C7ED44F15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7C6F6843-161E-4C29-A663-8DBA4D483D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A516671D-8E1D-4713-BE9D-81B0C35FE2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4E04D4C8-7532-4BBD-9AF8-3249324AF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87488CD-16CF-4BC7-BD9F-4F4EB13B0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40224168-C932-4F63-8CEA-2465E192B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F2291983-5E57-490B-B713-0A78B584F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815C3A19-E287-48A6-9ECB-D0409D37F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0196FC81-2B97-4747-859B-2475FFD126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43A76FF0-4A33-44A0-AE53-92146AA81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B94FC67F-70D7-496B-BFA2-B2AACF2ED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761C78BD-A48E-4171-AC10-D066FDF46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8DD13455-5B55-48B7-AA52-981C48B3F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8AFF35F4-12AC-44F3-AC19-88F2E3F9B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410D4BFE-B9DB-440B-BF78-21B4F317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8F0E6EB0-F23E-4342-9FBD-3178F4B81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3A4E0803-C8CF-4E6B-95EF-BBEBF237E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6D9986E-2FC4-4377-B163-42766AD82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Freeform 6">
            <a:extLst>
              <a:ext uri="{FF2B5EF4-FFF2-40B4-BE49-F238E27FC236}">
                <a16:creationId xmlns:a16="http://schemas.microsoft.com/office/drawing/2014/main" id="{5DAD59F4-58F1-4349-B03E-23A62291C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13E72759-7A0A-4E0E-A2F9-3EF86C83A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020A939-DBBB-4BC9-8087-D274915B9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C8888A-B283-4EA8-AF67-7B74E2BC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Grafen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8CE302C-A316-49C7-A584-5D33FAD93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5" y="965044"/>
            <a:ext cx="5821258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Inhoud leereenheid 4 Grafen Introductie 45 Leerkern 47 4.1 Enkele grafische  structuren 47 4.2 Wat is een graaf? 49 4.3 De verbin">
            <a:extLst>
              <a:ext uri="{FF2B5EF4-FFF2-40B4-BE49-F238E27FC236}">
                <a16:creationId xmlns:a16="http://schemas.microsoft.com/office/drawing/2014/main" id="{0A24724D-AFC8-4FE1-A6A1-34D620893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4928" y="1127262"/>
            <a:ext cx="5047546" cy="221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Freeform 5">
            <a:extLst>
              <a:ext uri="{FF2B5EF4-FFF2-40B4-BE49-F238E27FC236}">
                <a16:creationId xmlns:a16="http://schemas.microsoft.com/office/drawing/2014/main" id="{8D7E03C2-CF97-4DF3-8309-A30AA8FC3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F8A09A4-1145-4BBE-A3F4-84B4B3CE3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7994" y="3657423"/>
            <a:ext cx="2814046" cy="2532013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 descr="Afbeelding met vervagen&#10;&#10;Automatisch gegenereerde beschrijving">
            <a:extLst>
              <a:ext uri="{FF2B5EF4-FFF2-40B4-BE49-F238E27FC236}">
                <a16:creationId xmlns:a16="http://schemas.microsoft.com/office/drawing/2014/main" id="{8E90AC01-FF7C-471D-A52B-2C9191E2E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522" y="3819641"/>
            <a:ext cx="2313166" cy="2218537"/>
          </a:xfrm>
          <a:prstGeom prst="rect">
            <a:avLst/>
          </a:prstGeom>
        </p:spPr>
      </p:pic>
      <p:sp>
        <p:nvSpPr>
          <p:cNvPr id="115" name="Rectangle 114">
            <a:extLst>
              <a:ext uri="{FF2B5EF4-FFF2-40B4-BE49-F238E27FC236}">
                <a16:creationId xmlns:a16="http://schemas.microsoft.com/office/drawing/2014/main" id="{445099CD-2BE9-478D-89F1-D3250B809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95203" y="3657423"/>
            <a:ext cx="2814049" cy="2532014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Uitwerkingen VWO 2 H9.2: Informatieverwerking met grafen - Wiskunde.net">
            <a:extLst>
              <a:ext uri="{FF2B5EF4-FFF2-40B4-BE49-F238E27FC236}">
                <a16:creationId xmlns:a16="http://schemas.microsoft.com/office/drawing/2014/main" id="{8E8CEE8F-24FD-4B8E-A563-35D630F79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8929" y="3837665"/>
            <a:ext cx="2490606" cy="218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83636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1205</TotalTime>
  <Words>329</Words>
  <Application>Microsoft Office PowerPoint</Application>
  <PresentationFormat>Breedbeeld</PresentationFormat>
  <Paragraphs>102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Sliert</vt:lpstr>
      <vt:lpstr>PowerPoint-presentatie</vt:lpstr>
      <vt:lpstr>Beelddiagram</vt:lpstr>
      <vt:lpstr>Staafdiagram</vt:lpstr>
      <vt:lpstr>Lijndiagram</vt:lpstr>
      <vt:lpstr>Cirkeldiagram tekenen</vt:lpstr>
      <vt:lpstr>En hoe ziet er dat dan uit?</vt:lpstr>
      <vt:lpstr>Steelbladdiagram</vt:lpstr>
      <vt:lpstr>Stapeldiagram</vt:lpstr>
      <vt:lpstr>Grafen</vt:lpstr>
      <vt:lpstr>Gerichte Graaf</vt:lpstr>
      <vt:lpstr>Gerichte graaf </vt:lpstr>
      <vt:lpstr>Afstandstabel</vt:lpstr>
      <vt:lpstr>Hoe bereken je het gemiddelde?</vt:lpstr>
      <vt:lpstr>Modale klasse? </vt:lpstr>
      <vt:lpstr>Spreidingsbreedte</vt:lpstr>
      <vt:lpstr>Wat is de mediaan en hoe bepaal je die?</vt:lpstr>
      <vt:lpstr>boxplot</vt:lpstr>
      <vt:lpstr>Boxplot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Selten, Harm</dc:creator>
  <cp:lastModifiedBy>Selten, Harm</cp:lastModifiedBy>
  <cp:revision>1</cp:revision>
  <dcterms:created xsi:type="dcterms:W3CDTF">2021-12-22T10:48:10Z</dcterms:created>
  <dcterms:modified xsi:type="dcterms:W3CDTF">2022-03-11T08:51:58Z</dcterms:modified>
</cp:coreProperties>
</file>